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0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5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2305EF-5452-4A5A-B30C-B6512AA21E03}" type="datetimeFigureOut">
              <a:rPr lang="en-US" smtClean="0"/>
              <a:pPr/>
              <a:t>9/23/2019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716E0E-AB37-425B-929D-AD7B2FE1F23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95400"/>
            <a:ext cx="6400800" cy="43434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algn="ctr"/>
            <a:r>
              <a:rPr lang="en-US" dirty="0" smtClean="0"/>
              <a:t>Epinephrine Presentation</a:t>
            </a:r>
          </a:p>
          <a:p>
            <a:pPr algn="ctr"/>
            <a:r>
              <a:rPr lang="en-US" dirty="0" smtClean="0"/>
              <a:t>Student’s </a:t>
            </a:r>
            <a:r>
              <a:rPr lang="en-US" dirty="0" smtClean="0"/>
              <a:t>Name</a:t>
            </a:r>
          </a:p>
          <a:p>
            <a:pPr algn="ctr"/>
            <a:r>
              <a:rPr lang="en-US" dirty="0" smtClean="0"/>
              <a:t>Institution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Type of neurotransmitter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Dopamine is a monoamine neurotransmitter because it contains one amino group which is attached to one aromatic ring by a two-carbon chain</a:t>
            </a:r>
            <a:r>
              <a:rPr lang="en-US" sz="2800" dirty="0" smtClean="0"/>
              <a:t> (Berke, 2018)</a:t>
            </a:r>
            <a:r>
              <a:rPr lang="en-US" dirty="0" smtClean="0"/>
              <a:t>. For instance, </a:t>
            </a:r>
            <a:r>
              <a:rPr lang="en-US" dirty="0"/>
              <a:t>(CH</a:t>
            </a:r>
            <a:r>
              <a:rPr lang="en-US" baseline="-25000" dirty="0"/>
              <a:t>2</a:t>
            </a:r>
            <a:r>
              <a:rPr lang="en-US" dirty="0"/>
              <a:t>-CH</a:t>
            </a:r>
            <a:r>
              <a:rPr lang="en-US" baseline="-25000" dirty="0"/>
              <a:t>2</a:t>
            </a:r>
            <a:r>
              <a:rPr lang="en-US" dirty="0"/>
              <a:t>-</a:t>
            </a:r>
            <a:r>
              <a:rPr lang="en-US" dirty="0" smtClean="0"/>
              <a:t>).</a:t>
            </a:r>
          </a:p>
          <a:p>
            <a:r>
              <a:rPr lang="en-US" dirty="0" smtClean="0"/>
              <a:t>It is derived from aromatic amino acids such as phenylalanine, tyrosine as well as tryptophan.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Brain &amp; body systems it works with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the brain, dopamine is a neurotransmitter sending signal to nerve cells.</a:t>
            </a:r>
          </a:p>
          <a:p>
            <a:r>
              <a:rPr lang="en-US" dirty="0" smtClean="0"/>
              <a:t>Dopamine receptors are found in the brain’s hypothalamus region</a:t>
            </a:r>
            <a:r>
              <a:rPr lang="en-US" sz="2800" dirty="0" smtClean="0"/>
              <a:t> (da Silva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reduces gastrointestinal motility in the digestive system.</a:t>
            </a:r>
          </a:p>
          <a:p>
            <a:r>
              <a:rPr lang="en-US" dirty="0" smtClean="0"/>
              <a:t>It reduces the activity of lymphocytes in the immune system.</a:t>
            </a:r>
          </a:p>
          <a:p>
            <a:r>
              <a:rPr lang="en-US" dirty="0" smtClean="0"/>
              <a:t>It helps in increasing the excretion of sodium as well as the output of urine in kidneys.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Role of dopamine in the brain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Initiates arousal of the body as it causes pleasurable circumstances.</a:t>
            </a:r>
          </a:p>
          <a:p>
            <a:r>
              <a:rPr lang="en-US" dirty="0" smtClean="0"/>
              <a:t>Controls the functioning of motors by initiating the formation and processing of emotions. </a:t>
            </a:r>
          </a:p>
          <a:p>
            <a:r>
              <a:rPr lang="en-US" dirty="0" smtClean="0"/>
              <a:t>Induces motivation through signaling issued by </a:t>
            </a:r>
            <a:r>
              <a:rPr lang="en-US" dirty="0" err="1" smtClean="0"/>
              <a:t>dopaminergic</a:t>
            </a:r>
            <a:r>
              <a:rPr lang="en-US" dirty="0" smtClean="0"/>
              <a:t> receptors.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Dopamine production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manufactured in different regions of the brain such as the </a:t>
            </a:r>
            <a:r>
              <a:rPr lang="en-US" dirty="0" err="1" smtClean="0"/>
              <a:t>substantia</a:t>
            </a:r>
            <a:r>
              <a:rPr lang="en-US" dirty="0" smtClean="0"/>
              <a:t> </a:t>
            </a:r>
            <a:r>
              <a:rPr lang="en-US" dirty="0" err="1" smtClean="0"/>
              <a:t>nigra</a:t>
            </a:r>
            <a:r>
              <a:rPr lang="en-US" dirty="0" smtClean="0"/>
              <a:t> as well as the ventral </a:t>
            </a:r>
            <a:r>
              <a:rPr lang="en-US" dirty="0" err="1" smtClean="0"/>
              <a:t>tegmental</a:t>
            </a:r>
            <a:r>
              <a:rPr lang="en-US" dirty="0" smtClean="0"/>
              <a:t> area.</a:t>
            </a:r>
          </a:p>
          <a:p>
            <a:r>
              <a:rPr lang="en-US" dirty="0" err="1" smtClean="0"/>
              <a:t>Dopaminergic</a:t>
            </a:r>
            <a:r>
              <a:rPr lang="en-US" dirty="0" smtClean="0"/>
              <a:t> neurons in the brain and kidney produces it from tyrosine through accumulation of the hydroxyl group transforming it to L-DOPA upon which elimination of a carboxylic acid group from the ethyl side chain connected to the amine group results in dopamine</a:t>
            </a:r>
            <a:r>
              <a:rPr lang="en-US" sz="2800" dirty="0" smtClean="0"/>
              <a:t> (Wang et al., 2018)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Dopamine chemically transmits electrical signals from one neuron to the other from the central nervous system.</a:t>
            </a:r>
          </a:p>
          <a:p>
            <a:r>
              <a:rPr lang="en-US" dirty="0" smtClean="0"/>
              <a:t>After dopamine has been produced, it becomes stored in a synaptic vesicle and vesicular monoamine transporter 2</a:t>
            </a:r>
            <a:r>
              <a:rPr lang="en-US" sz="2800" dirty="0" smtClean="0"/>
              <a:t> (Wang et al., 2018)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is then transmitted by neurons to other required parts of the body upon inducement by action potentials.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Chemical structure of Dopamine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05001"/>
            <a:ext cx="5410200" cy="268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Berke, J. D. (2018). What does dopamine mean?. </a:t>
            </a:r>
            <a:r>
              <a:rPr lang="en-US" sz="2400" i="1" dirty="0"/>
              <a:t>Nature neuroscience</a:t>
            </a:r>
            <a:r>
              <a:rPr lang="en-US" sz="2400" dirty="0"/>
              <a:t>, </a:t>
            </a:r>
            <a:r>
              <a:rPr lang="en-US" sz="2400" i="1" dirty="0"/>
              <a:t>21</a:t>
            </a:r>
            <a:r>
              <a:rPr lang="en-US" sz="2400" dirty="0"/>
              <a:t>(6), 787.</a:t>
            </a:r>
          </a:p>
          <a:p>
            <a:r>
              <a:rPr lang="en-US" sz="2400" dirty="0"/>
              <a:t>da Silva, J. A., </a:t>
            </a:r>
            <a:r>
              <a:rPr lang="en-US" sz="2400" dirty="0" err="1"/>
              <a:t>Tecuapetla</a:t>
            </a:r>
            <a:r>
              <a:rPr lang="en-US" sz="2400" dirty="0"/>
              <a:t>, F., </a:t>
            </a:r>
            <a:r>
              <a:rPr lang="en-US" sz="2400" dirty="0" err="1"/>
              <a:t>Paixão</a:t>
            </a:r>
            <a:r>
              <a:rPr lang="en-US" sz="2400" dirty="0"/>
              <a:t>, V., &amp; Costa, R. M. (2018). Dopamine neuron activity before action initiation gates and invigorates future movements. </a:t>
            </a:r>
            <a:r>
              <a:rPr lang="en-US" sz="2400" i="1" dirty="0"/>
              <a:t>Nature</a:t>
            </a:r>
            <a:r>
              <a:rPr lang="en-US" sz="2400" dirty="0"/>
              <a:t>, </a:t>
            </a:r>
            <a:r>
              <a:rPr lang="en-US" sz="2400" i="1" dirty="0"/>
              <a:t>554</a:t>
            </a:r>
            <a:r>
              <a:rPr lang="en-US" sz="2400" dirty="0"/>
              <a:t>(7691), 244.</a:t>
            </a:r>
          </a:p>
          <a:p>
            <a:r>
              <a:rPr lang="en-US" sz="2400" dirty="0"/>
              <a:t>Wang, S., </a:t>
            </a:r>
            <a:r>
              <a:rPr lang="en-US" sz="2400" dirty="0" err="1"/>
              <a:t>Che</a:t>
            </a:r>
            <a:r>
              <a:rPr lang="en-US" sz="2400" dirty="0"/>
              <a:t>, T., </a:t>
            </a:r>
            <a:r>
              <a:rPr lang="en-US" sz="2400" dirty="0" err="1"/>
              <a:t>Levit</a:t>
            </a:r>
            <a:r>
              <a:rPr lang="en-US" sz="2400" dirty="0"/>
              <a:t>, A., </a:t>
            </a:r>
            <a:r>
              <a:rPr lang="en-US" sz="2400" dirty="0" err="1"/>
              <a:t>Shoichet</a:t>
            </a:r>
            <a:r>
              <a:rPr lang="en-US" sz="2400" dirty="0"/>
              <a:t>, B. K., </a:t>
            </a:r>
            <a:r>
              <a:rPr lang="en-US" sz="2400" dirty="0" err="1"/>
              <a:t>Wacker</a:t>
            </a:r>
            <a:r>
              <a:rPr lang="en-US" sz="2400" dirty="0"/>
              <a:t>, D., &amp; Roth, B. L. (2018). Structure of the D2 dopamine receptor bound to the atypical antipsychotic drug </a:t>
            </a:r>
            <a:r>
              <a:rPr lang="en-US" sz="2400" dirty="0" err="1"/>
              <a:t>risperidone</a:t>
            </a:r>
            <a:r>
              <a:rPr lang="en-US" sz="2400" dirty="0"/>
              <a:t>. </a:t>
            </a:r>
            <a:r>
              <a:rPr lang="en-US" sz="2400" i="1" dirty="0"/>
              <a:t>Nature</a:t>
            </a:r>
            <a:r>
              <a:rPr lang="en-US" sz="2400" dirty="0"/>
              <a:t>, </a:t>
            </a:r>
            <a:r>
              <a:rPr lang="en-US" sz="2400" i="1" dirty="0"/>
              <a:t>555</a:t>
            </a:r>
            <a:r>
              <a:rPr lang="en-US" sz="2400" dirty="0"/>
              <a:t>(7695), 269.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</TotalTime>
  <Words>327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Constantia</vt:lpstr>
      <vt:lpstr>Wingdings 2</vt:lpstr>
      <vt:lpstr>Flow</vt:lpstr>
      <vt:lpstr>PowerPoint Presentation</vt:lpstr>
      <vt:lpstr>Type of neurotransmitter</vt:lpstr>
      <vt:lpstr>Brain &amp; body systems it works with</vt:lpstr>
      <vt:lpstr>Role of dopamine in the brain</vt:lpstr>
      <vt:lpstr>Dopamine production</vt:lpstr>
      <vt:lpstr>PowerPoint Presentation</vt:lpstr>
      <vt:lpstr>Chemical structure of Dopamine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32</cp:revision>
  <dcterms:created xsi:type="dcterms:W3CDTF">2019-09-23T08:28:11Z</dcterms:created>
  <dcterms:modified xsi:type="dcterms:W3CDTF">2019-09-23T17:17:13Z</dcterms:modified>
</cp:coreProperties>
</file>